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51" r:id="rId2"/>
  </p:sldMasterIdLst>
  <p:notesMasterIdLst>
    <p:notesMasterId r:id="rId19"/>
  </p:notesMasterIdLst>
  <p:sldIdLst>
    <p:sldId id="493" r:id="rId3"/>
    <p:sldId id="503" r:id="rId4"/>
    <p:sldId id="494" r:id="rId5"/>
    <p:sldId id="504" r:id="rId6"/>
    <p:sldId id="505" r:id="rId7"/>
    <p:sldId id="507" r:id="rId8"/>
    <p:sldId id="506" r:id="rId9"/>
    <p:sldId id="508" r:id="rId10"/>
    <p:sldId id="509" r:id="rId11"/>
    <p:sldId id="510" r:id="rId12"/>
    <p:sldId id="511" r:id="rId13"/>
    <p:sldId id="513" r:id="rId14"/>
    <p:sldId id="512" r:id="rId15"/>
    <p:sldId id="514" r:id="rId16"/>
    <p:sldId id="515" r:id="rId17"/>
    <p:sldId id="516" r:id="rId1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95267" autoAdjust="0"/>
  </p:normalViewPr>
  <p:slideViewPr>
    <p:cSldViewPr showGuides="1">
      <p:cViewPr varScale="1">
        <p:scale>
          <a:sx n="116" d="100"/>
          <a:sy n="116" d="100"/>
        </p:scale>
        <p:origin x="1648" y="192"/>
      </p:cViewPr>
      <p:guideLst>
        <p:guide orient="horz" pos="709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542" y="115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143E6-FD24-534C-8437-57A756FAAB9B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1370A7-7359-BC49-AC98-081A4855B69D}">
      <dgm:prSet phldrT="[Text]"/>
      <dgm:spPr/>
      <dgm:t>
        <a:bodyPr/>
        <a:lstStyle/>
        <a:p>
          <a:r>
            <a:rPr lang="en-US" dirty="0"/>
            <a:t>Estimate important genes using </a:t>
          </a:r>
          <a:r>
            <a:rPr lang="en-US" dirty="0" err="1"/>
            <a:t>OmicsPLS</a:t>
          </a:r>
          <a:endParaRPr lang="en-US" dirty="0"/>
        </a:p>
      </dgm:t>
    </dgm:pt>
    <dgm:pt modelId="{1AF17C7C-CFB3-CA42-BDE9-3D098366F81A}" type="parTrans" cxnId="{9C8E4206-52D0-E949-8EF5-55A8AB7BCB53}">
      <dgm:prSet/>
      <dgm:spPr/>
      <dgm:t>
        <a:bodyPr/>
        <a:lstStyle/>
        <a:p>
          <a:endParaRPr lang="en-US"/>
        </a:p>
      </dgm:t>
    </dgm:pt>
    <dgm:pt modelId="{E4900A70-0C34-0A46-BBDA-334AF14419B9}" type="sibTrans" cxnId="{9C8E4206-52D0-E949-8EF5-55A8AB7BCB53}">
      <dgm:prSet/>
      <dgm:spPr/>
      <dgm:t>
        <a:bodyPr/>
        <a:lstStyle/>
        <a:p>
          <a:endParaRPr lang="en-US"/>
        </a:p>
      </dgm:t>
    </dgm:pt>
    <dgm:pt modelId="{3A18C3CF-6686-7748-A6E1-2175CC9A2DB4}">
      <dgm:prSet phldrT="[Text]"/>
      <dgm:spPr/>
      <dgm:t>
        <a:bodyPr/>
        <a:lstStyle/>
        <a:p>
          <a:r>
            <a:rPr lang="en-US" dirty="0"/>
            <a:t>Input in String-DB</a:t>
          </a:r>
        </a:p>
      </dgm:t>
    </dgm:pt>
    <dgm:pt modelId="{F49CAB76-EE43-8B45-8A39-DD33F0DB0179}" type="parTrans" cxnId="{A4E5859F-082E-244C-BD38-FB1BE9E4EE74}">
      <dgm:prSet/>
      <dgm:spPr/>
      <dgm:t>
        <a:bodyPr/>
        <a:lstStyle/>
        <a:p>
          <a:endParaRPr lang="en-US"/>
        </a:p>
      </dgm:t>
    </dgm:pt>
    <dgm:pt modelId="{1C6F3773-680F-544A-ABB4-FA9A9DEA0F3E}" type="sibTrans" cxnId="{A4E5859F-082E-244C-BD38-FB1BE9E4EE74}">
      <dgm:prSet/>
      <dgm:spPr/>
      <dgm:t>
        <a:bodyPr/>
        <a:lstStyle/>
        <a:p>
          <a:endParaRPr lang="en-US"/>
        </a:p>
      </dgm:t>
    </dgm:pt>
    <dgm:pt modelId="{C3A31574-35DB-EA4E-A143-37C8B91BB691}">
      <dgm:prSet phldrT="[Text]"/>
      <dgm:spPr/>
      <dgm:t>
        <a:bodyPr/>
        <a:lstStyle/>
        <a:p>
          <a:r>
            <a:rPr lang="en-US" dirty="0"/>
            <a:t>Interpret clusters and annotations</a:t>
          </a:r>
        </a:p>
      </dgm:t>
    </dgm:pt>
    <dgm:pt modelId="{270CD3B3-6F2F-4346-8A28-15BC614AC0D0}" type="parTrans" cxnId="{11132410-CEB5-BA4A-9958-0475E10CD6FA}">
      <dgm:prSet/>
      <dgm:spPr/>
      <dgm:t>
        <a:bodyPr/>
        <a:lstStyle/>
        <a:p>
          <a:endParaRPr lang="en-US"/>
        </a:p>
      </dgm:t>
    </dgm:pt>
    <dgm:pt modelId="{9391F7B9-E40C-1249-80F8-4331C3FB9479}" type="sibTrans" cxnId="{11132410-CEB5-BA4A-9958-0475E10CD6FA}">
      <dgm:prSet/>
      <dgm:spPr/>
      <dgm:t>
        <a:bodyPr/>
        <a:lstStyle/>
        <a:p>
          <a:endParaRPr lang="en-US"/>
        </a:p>
      </dgm:t>
    </dgm:pt>
    <dgm:pt modelId="{438418A2-FF3F-C94D-A287-52775E9BA55C}" type="pres">
      <dgm:prSet presAssocID="{EF9143E6-FD24-534C-8437-57A756FAAB9B}" presName="linearFlow" presStyleCnt="0">
        <dgm:presLayoutVars>
          <dgm:resizeHandles val="exact"/>
        </dgm:presLayoutVars>
      </dgm:prSet>
      <dgm:spPr/>
    </dgm:pt>
    <dgm:pt modelId="{8A6BCACB-73E7-3C4F-A58D-AF26A0E53A95}" type="pres">
      <dgm:prSet presAssocID="{681370A7-7359-BC49-AC98-081A4855B69D}" presName="node" presStyleLbl="node1" presStyleIdx="0" presStyleCnt="3">
        <dgm:presLayoutVars>
          <dgm:bulletEnabled val="1"/>
        </dgm:presLayoutVars>
      </dgm:prSet>
      <dgm:spPr/>
    </dgm:pt>
    <dgm:pt modelId="{4E0474FD-1DBC-8641-B260-658CBEDFF4F8}" type="pres">
      <dgm:prSet presAssocID="{E4900A70-0C34-0A46-BBDA-334AF14419B9}" presName="sibTrans" presStyleLbl="sibTrans2D1" presStyleIdx="0" presStyleCnt="2"/>
      <dgm:spPr/>
    </dgm:pt>
    <dgm:pt modelId="{7F8B2B19-E891-AE40-AA3A-26FB6DEB5373}" type="pres">
      <dgm:prSet presAssocID="{E4900A70-0C34-0A46-BBDA-334AF14419B9}" presName="connectorText" presStyleLbl="sibTrans2D1" presStyleIdx="0" presStyleCnt="2"/>
      <dgm:spPr/>
    </dgm:pt>
    <dgm:pt modelId="{46310C93-5012-D848-B56A-1361A9815CCB}" type="pres">
      <dgm:prSet presAssocID="{3A18C3CF-6686-7748-A6E1-2175CC9A2DB4}" presName="node" presStyleLbl="node1" presStyleIdx="1" presStyleCnt="3">
        <dgm:presLayoutVars>
          <dgm:bulletEnabled val="1"/>
        </dgm:presLayoutVars>
      </dgm:prSet>
      <dgm:spPr/>
    </dgm:pt>
    <dgm:pt modelId="{0E172D07-832E-3643-B4B8-0AD6870C4E59}" type="pres">
      <dgm:prSet presAssocID="{1C6F3773-680F-544A-ABB4-FA9A9DEA0F3E}" presName="sibTrans" presStyleLbl="sibTrans2D1" presStyleIdx="1" presStyleCnt="2"/>
      <dgm:spPr/>
    </dgm:pt>
    <dgm:pt modelId="{F3816204-C375-C84A-B816-24FB16691218}" type="pres">
      <dgm:prSet presAssocID="{1C6F3773-680F-544A-ABB4-FA9A9DEA0F3E}" presName="connectorText" presStyleLbl="sibTrans2D1" presStyleIdx="1" presStyleCnt="2"/>
      <dgm:spPr/>
    </dgm:pt>
    <dgm:pt modelId="{682096CD-370E-C546-83F6-C3C36124295D}" type="pres">
      <dgm:prSet presAssocID="{C3A31574-35DB-EA4E-A143-37C8B91BB691}" presName="node" presStyleLbl="node1" presStyleIdx="2" presStyleCnt="3">
        <dgm:presLayoutVars>
          <dgm:bulletEnabled val="1"/>
        </dgm:presLayoutVars>
      </dgm:prSet>
      <dgm:spPr/>
    </dgm:pt>
  </dgm:ptLst>
  <dgm:cxnLst>
    <dgm:cxn modelId="{BCE10605-6664-E54E-BE4D-96D7C3AE0FCF}" type="presOf" srcId="{EF9143E6-FD24-534C-8437-57A756FAAB9B}" destId="{438418A2-FF3F-C94D-A287-52775E9BA55C}" srcOrd="0" destOrd="0" presId="urn:microsoft.com/office/officeart/2005/8/layout/process2"/>
    <dgm:cxn modelId="{9C8E4206-52D0-E949-8EF5-55A8AB7BCB53}" srcId="{EF9143E6-FD24-534C-8437-57A756FAAB9B}" destId="{681370A7-7359-BC49-AC98-081A4855B69D}" srcOrd="0" destOrd="0" parTransId="{1AF17C7C-CFB3-CA42-BDE9-3D098366F81A}" sibTransId="{E4900A70-0C34-0A46-BBDA-334AF14419B9}"/>
    <dgm:cxn modelId="{11132410-CEB5-BA4A-9958-0475E10CD6FA}" srcId="{EF9143E6-FD24-534C-8437-57A756FAAB9B}" destId="{C3A31574-35DB-EA4E-A143-37C8B91BB691}" srcOrd="2" destOrd="0" parTransId="{270CD3B3-6F2F-4346-8A28-15BC614AC0D0}" sibTransId="{9391F7B9-E40C-1249-80F8-4331C3FB9479}"/>
    <dgm:cxn modelId="{E7B1BF3B-3B1C-6C4F-B4BF-32935F103B76}" type="presOf" srcId="{1C6F3773-680F-544A-ABB4-FA9A9DEA0F3E}" destId="{F3816204-C375-C84A-B816-24FB16691218}" srcOrd="1" destOrd="0" presId="urn:microsoft.com/office/officeart/2005/8/layout/process2"/>
    <dgm:cxn modelId="{F6473845-AFE5-9F4C-B4B2-204975DC22A5}" type="presOf" srcId="{C3A31574-35DB-EA4E-A143-37C8B91BB691}" destId="{682096CD-370E-C546-83F6-C3C36124295D}" srcOrd="0" destOrd="0" presId="urn:microsoft.com/office/officeart/2005/8/layout/process2"/>
    <dgm:cxn modelId="{1BC8B550-6B11-C74A-8045-54B70DEBECAB}" type="presOf" srcId="{E4900A70-0C34-0A46-BBDA-334AF14419B9}" destId="{7F8B2B19-E891-AE40-AA3A-26FB6DEB5373}" srcOrd="1" destOrd="0" presId="urn:microsoft.com/office/officeart/2005/8/layout/process2"/>
    <dgm:cxn modelId="{B7D6DB62-3AA7-314F-BE87-ED0B7F5AFAF9}" type="presOf" srcId="{3A18C3CF-6686-7748-A6E1-2175CC9A2DB4}" destId="{46310C93-5012-D848-B56A-1361A9815CCB}" srcOrd="0" destOrd="0" presId="urn:microsoft.com/office/officeart/2005/8/layout/process2"/>
    <dgm:cxn modelId="{A4E5859F-082E-244C-BD38-FB1BE9E4EE74}" srcId="{EF9143E6-FD24-534C-8437-57A756FAAB9B}" destId="{3A18C3CF-6686-7748-A6E1-2175CC9A2DB4}" srcOrd="1" destOrd="0" parTransId="{F49CAB76-EE43-8B45-8A39-DD33F0DB0179}" sibTransId="{1C6F3773-680F-544A-ABB4-FA9A9DEA0F3E}"/>
    <dgm:cxn modelId="{D36850AE-E577-B441-AE77-E55376207373}" type="presOf" srcId="{1C6F3773-680F-544A-ABB4-FA9A9DEA0F3E}" destId="{0E172D07-832E-3643-B4B8-0AD6870C4E59}" srcOrd="0" destOrd="0" presId="urn:microsoft.com/office/officeart/2005/8/layout/process2"/>
    <dgm:cxn modelId="{FF5681B5-2C57-8549-A33E-7A3B3DF106ED}" type="presOf" srcId="{E4900A70-0C34-0A46-BBDA-334AF14419B9}" destId="{4E0474FD-1DBC-8641-B260-658CBEDFF4F8}" srcOrd="0" destOrd="0" presId="urn:microsoft.com/office/officeart/2005/8/layout/process2"/>
    <dgm:cxn modelId="{F9CE88CB-4F89-364F-9E15-D9CF50413DE8}" type="presOf" srcId="{681370A7-7359-BC49-AC98-081A4855B69D}" destId="{8A6BCACB-73E7-3C4F-A58D-AF26A0E53A95}" srcOrd="0" destOrd="0" presId="urn:microsoft.com/office/officeart/2005/8/layout/process2"/>
    <dgm:cxn modelId="{A5454979-47F4-EC40-9F92-CE2E9FA498AB}" type="presParOf" srcId="{438418A2-FF3F-C94D-A287-52775E9BA55C}" destId="{8A6BCACB-73E7-3C4F-A58D-AF26A0E53A95}" srcOrd="0" destOrd="0" presId="urn:microsoft.com/office/officeart/2005/8/layout/process2"/>
    <dgm:cxn modelId="{EDDDDC7F-3B79-BB4A-8F20-CC74E991C099}" type="presParOf" srcId="{438418A2-FF3F-C94D-A287-52775E9BA55C}" destId="{4E0474FD-1DBC-8641-B260-658CBEDFF4F8}" srcOrd="1" destOrd="0" presId="urn:microsoft.com/office/officeart/2005/8/layout/process2"/>
    <dgm:cxn modelId="{6B5AA74A-5042-0E47-8737-68190E50EBB1}" type="presParOf" srcId="{4E0474FD-1DBC-8641-B260-658CBEDFF4F8}" destId="{7F8B2B19-E891-AE40-AA3A-26FB6DEB5373}" srcOrd="0" destOrd="0" presId="urn:microsoft.com/office/officeart/2005/8/layout/process2"/>
    <dgm:cxn modelId="{E1CA7FDE-4134-7C46-9713-CA6DA1900B2F}" type="presParOf" srcId="{438418A2-FF3F-C94D-A287-52775E9BA55C}" destId="{46310C93-5012-D848-B56A-1361A9815CCB}" srcOrd="2" destOrd="0" presId="urn:microsoft.com/office/officeart/2005/8/layout/process2"/>
    <dgm:cxn modelId="{8419ACBB-88CC-734F-9705-254A0CCF0606}" type="presParOf" srcId="{438418A2-FF3F-C94D-A287-52775E9BA55C}" destId="{0E172D07-832E-3643-B4B8-0AD6870C4E59}" srcOrd="3" destOrd="0" presId="urn:microsoft.com/office/officeart/2005/8/layout/process2"/>
    <dgm:cxn modelId="{5D9580DA-DF00-1B4E-B178-0017C5D2607E}" type="presParOf" srcId="{0E172D07-832E-3643-B4B8-0AD6870C4E59}" destId="{F3816204-C375-C84A-B816-24FB16691218}" srcOrd="0" destOrd="0" presId="urn:microsoft.com/office/officeart/2005/8/layout/process2"/>
    <dgm:cxn modelId="{43342865-8215-2848-90BB-A11109A2E104}" type="presParOf" srcId="{438418A2-FF3F-C94D-A287-52775E9BA55C}" destId="{682096CD-370E-C546-83F6-C3C36124295D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BCACB-73E7-3C4F-A58D-AF26A0E53A95}">
      <dsp:nvSpPr>
        <dsp:cNvPr id="0" name=""/>
        <dsp:cNvSpPr/>
      </dsp:nvSpPr>
      <dsp:spPr>
        <a:xfrm>
          <a:off x="2937956" y="0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Estimate important genes using </a:t>
          </a:r>
          <a:r>
            <a:rPr lang="en-US" sz="2500" kern="1200" dirty="0" err="1"/>
            <a:t>OmicsPLS</a:t>
          </a:r>
          <a:endParaRPr lang="en-US" sz="2500" kern="1200" dirty="0"/>
        </a:p>
      </dsp:txBody>
      <dsp:txXfrm>
        <a:off x="2978269" y="40313"/>
        <a:ext cx="2396885" cy="1295769"/>
      </dsp:txXfrm>
    </dsp:sp>
    <dsp:sp modelId="{4E0474FD-1DBC-8641-B260-658CBEDFF4F8}">
      <dsp:nvSpPr>
        <dsp:cNvPr id="0" name=""/>
        <dsp:cNvSpPr/>
      </dsp:nvSpPr>
      <dsp:spPr>
        <a:xfrm rot="5400000">
          <a:off x="3918638" y="1410805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3990899" y="1462419"/>
        <a:ext cx="371627" cy="361304"/>
      </dsp:txXfrm>
    </dsp:sp>
    <dsp:sp modelId="{46310C93-5012-D848-B56A-1361A9815CCB}">
      <dsp:nvSpPr>
        <dsp:cNvPr id="0" name=""/>
        <dsp:cNvSpPr/>
      </dsp:nvSpPr>
      <dsp:spPr>
        <a:xfrm>
          <a:off x="2937956" y="2064593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Input in String-DB</a:t>
          </a:r>
        </a:p>
      </dsp:txBody>
      <dsp:txXfrm>
        <a:off x="2978269" y="2104906"/>
        <a:ext cx="2396885" cy="1295769"/>
      </dsp:txXfrm>
    </dsp:sp>
    <dsp:sp modelId="{0E172D07-832E-3643-B4B8-0AD6870C4E59}">
      <dsp:nvSpPr>
        <dsp:cNvPr id="0" name=""/>
        <dsp:cNvSpPr/>
      </dsp:nvSpPr>
      <dsp:spPr>
        <a:xfrm rot="5400000">
          <a:off x="3918638" y="3475398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3990899" y="3527012"/>
        <a:ext cx="371627" cy="361304"/>
      </dsp:txXfrm>
    </dsp:sp>
    <dsp:sp modelId="{682096CD-370E-C546-83F6-C3C36124295D}">
      <dsp:nvSpPr>
        <dsp:cNvPr id="0" name=""/>
        <dsp:cNvSpPr/>
      </dsp:nvSpPr>
      <dsp:spPr>
        <a:xfrm>
          <a:off x="2937956" y="4129186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 clusters and annotations</a:t>
          </a:r>
        </a:p>
      </dsp:txBody>
      <dsp:txXfrm>
        <a:off x="2978269" y="4169499"/>
        <a:ext cx="2396885" cy="1295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D0781E7-9B05-4E41-96B0-DE9F3ED87C2E}" type="datetimeFigureOut">
              <a:rPr lang="nl-NL" smtClean="0"/>
              <a:t>15-06-2021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58C6446-498E-4296-9017-91D0CF6E2D6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2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11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0863B9-CBD7-624E-9E43-09C685E6A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1D54-D57B-C844-BF32-EF896EF72C0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37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9" cy="432048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908720"/>
            <a:ext cx="837613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8F29C4-B602-884A-95BB-5348BCEB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B15CF-069E-8B45-81E8-E474D05E57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4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3384376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085189"/>
            <a:ext cx="8376138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951ED3A-A942-1242-89C0-C3035AA43A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53994-D04F-F946-926E-0A7743DD38E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145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60" y="5877276"/>
            <a:ext cx="7577457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6BFDF8D-C0BC-0B44-A013-1E1C2FF6D0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93369" y="6448426"/>
            <a:ext cx="597877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5C496D7-CC43-574C-A49E-764CA3DD032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2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216024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789040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50A1FA-EAA5-C84D-99A5-08D778CEB3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17E09-C886-FC44-B391-F960CEBABC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59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both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556792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4221088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84458" y="3717032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7DA7508-AA36-A341-8991-6A72C6A69A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AC793-75B8-884F-951A-D76E9655381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0036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429000"/>
            <a:ext cx="8352929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4"/>
          </p:nvPr>
        </p:nvSpPr>
        <p:spPr>
          <a:xfrm>
            <a:off x="384458" y="5157192"/>
            <a:ext cx="7643926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46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9CE44CB-2535-114B-BBCA-F00C5A144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160727" y="6448426"/>
            <a:ext cx="930519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907A6DB-14E8-8242-B40C-979E4109155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270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CBBBD31-E26E-684B-BFD8-18F072B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4BF61-AE8A-B54E-B3DE-03E9525C85C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objects bottom withou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456C75-0F4C-6C42-B9AD-4379DA8F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1FD0C-1C8B-C240-A296-56EB2505893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312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384458" y="1124744"/>
            <a:ext cx="4006528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9048" y="1124744"/>
            <a:ext cx="4129419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5EA11-E3F4-9840-9394-48F7FEA4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04E0C-DA53-C742-A700-C16282FF7CA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6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12494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844824"/>
            <a:ext cx="4012494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3"/>
          </p:nvPr>
        </p:nvSpPr>
        <p:spPr>
          <a:xfrm>
            <a:off x="4619875" y="1052736"/>
            <a:ext cx="4128589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844824"/>
            <a:ext cx="4145431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904EB3A-DA10-CE48-B75E-98DF20BE6D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BE495-F713-9345-B96B-382D78A56FF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6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flat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B74056D-5322-9143-A518-809A24419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2BC4-3296-1D40-A765-F1F8B33AA58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43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with sing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8364006" cy="432048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700808"/>
            <a:ext cx="4012494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700808"/>
            <a:ext cx="4145431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8F6DAB-394A-BF48-BE3E-15EB666F1D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75224-D32F-8B48-A216-A7FAC1D0364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6016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3"/>
          <p:cNvSpPr>
            <a:spLocks noGrp="1"/>
          </p:cNvSpPr>
          <p:nvPr>
            <p:ph sz="half" idx="17"/>
          </p:nvPr>
        </p:nvSpPr>
        <p:spPr>
          <a:xfrm>
            <a:off x="4631632" y="3501008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7548" y="3501008"/>
            <a:ext cx="4037985" cy="2376264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052736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7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4638469" y="1052736"/>
            <a:ext cx="4116834" cy="230425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ACF297F-258A-2B47-B3C4-EF79273371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7FFB6-D73C-424E-BC09-0C00C44AD9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98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32846" y="1124744"/>
            <a:ext cx="4115618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124744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D6A6007-AFE4-C146-ADA3-345146C3C88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7570-FABD-034B-90A5-EC3F890E33D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703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bo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inhoud 3"/>
          <p:cNvSpPr>
            <a:spLocks noGrp="1"/>
          </p:cNvSpPr>
          <p:nvPr>
            <p:ph sz="half" idx="23"/>
          </p:nvPr>
        </p:nvSpPr>
        <p:spPr>
          <a:xfrm>
            <a:off x="384458" y="1124744"/>
            <a:ext cx="837508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FD394C-621C-9747-BA10-1A447BF26D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E855B-1B85-AB4D-83F0-9BAF0B3302B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700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5788" tIns="47894" rIns="95788" bIns="47894"/>
          <a:lstStyle>
            <a:lvl1pPr>
              <a:defRPr sz="2308">
                <a:latin typeface="Segoe UI"/>
              </a:defRPr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63F16DF-DB54-B142-AB3D-FEAAA4663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21B13-A6A8-6B49-9C2B-78D3B9A031E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95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BCB3-16AB-D140-B249-BA5C706BB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4B6D2-E556-9643-A26A-06894C7A71B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916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C6392F0-6989-4546-8722-915450E6E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2A06F-68AB-5048-9827-930A8400AC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211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B48A76-ABDF-FE44-B085-8903AACD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6626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64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9215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2585"/>
            </a:lvl1pPr>
          </a:lstStyle>
          <a:p>
            <a:pPr lvl="0"/>
            <a:r>
              <a:rPr lang="nl-NL" noProof="0"/>
              <a:t>Klik om het opmaakprofiel van de modeltitel te bewerken</a:t>
            </a:r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922463"/>
            <a:ext cx="7748954" cy="1219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46">
                <a:solidFill>
                  <a:schemeClr val="tx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2FBEF00-45E3-214D-9ED0-FE9BE2DD7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630258" y="6248400"/>
            <a:ext cx="1112226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30000"/>
              </a:lnSpc>
              <a:defRPr sz="1292">
                <a:solidFill>
                  <a:srgbClr val="155697"/>
                </a:solidFill>
                <a:latin typeface="UMC Frutiger" pitchFamily="2" charset="0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1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6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kst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7079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onder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41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45DF91-11ED-884E-8489-55D6B86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E8BE0-6FD1-3740-B066-80CFEAD6120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521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917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8792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914399" y="2451221"/>
            <a:ext cx="7402748" cy="1625855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3415" b="1" i="0" cap="none">
                <a:solidFill>
                  <a:schemeClr val="bg1"/>
                </a:solidFill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914403" y="4077076"/>
            <a:ext cx="7402749" cy="909089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 algn="l">
              <a:buNone/>
              <a:defRPr sz="1939" b="0" i="0" baseline="0">
                <a:solidFill>
                  <a:schemeClr val="bg1"/>
                </a:solidFill>
                <a:latin typeface="Segoe UI"/>
                <a:cs typeface="Segoe UI"/>
              </a:defRPr>
            </a:lvl1pPr>
            <a:lvl2pPr marL="44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26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68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1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52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9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3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8F4EED7-9CCE-B345-BFAF-FDBB3D12C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356351"/>
            <a:ext cx="2895600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385">
                <a:solidFill>
                  <a:srgbClr val="1C1C1C"/>
                </a:solidFill>
                <a:latin typeface="Segoe UI"/>
                <a:ea typeface="+mn-ea"/>
                <a:cs typeface="Segoe UI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517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87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817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291082"/>
            <a:ext cx="8352929" cy="423639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EC66F8C-78F4-2940-8B11-B20E30E5B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7459" y="6173789"/>
            <a:ext cx="864577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846" dirty="0">
                <a:solidFill>
                  <a:srgbClr val="1C1C1C"/>
                </a:solidFill>
                <a:latin typeface="Segoe UI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659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124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4313"/>
            <a:ext cx="8229600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9875"/>
            <a:ext cx="8229600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233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97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84313"/>
            <a:ext cx="8229600" cy="504031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119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80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5301213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19C81E3-0098-8A45-9A5F-D1AFC2D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2A7A4-416E-4540-9B3F-1046ED40908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555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880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8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152903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21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65467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24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864096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236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3528392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44522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87DE450-0230-D147-978C-4E9A7FD90F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A67CF-4A31-1E41-B40A-224C3247B8C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508022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358CFC-1531-C74B-BCC8-FC99E4446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F25B6-FD67-2549-8DF2-459A5E36C4B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61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3573016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62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828702-FFF9-C048-A108-F24F7F65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33348-693B-2B45-AA68-2FDBE7C4B1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3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A426AE8-D39C-DB4D-8188-BAA8F89D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FB04-141F-6A45-86D0-0A72978F345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5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E20A010-1CCB-6D41-BC69-85603C2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2F441-D2C9-7645-9FFC-79B3C94B3B2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77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Afbeelding 2" descr="41556_UMCU_PPT_vervolg-14.png">
            <a:extLst>
              <a:ext uri="{FF2B5EF4-FFF2-40B4-BE49-F238E27FC236}">
                <a16:creationId xmlns:a16="http://schemas.microsoft.com/office/drawing/2014/main" id="{CFC1DEAB-32C7-3542-AF64-1513FEDF20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8D000C-EB44-924E-82BF-F6BE82220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1769" y="6448426"/>
            <a:ext cx="1969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A0033922-3965-9C4D-BAEA-ECA3A1BE01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4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Afbeelding 1" descr="41556_UMCU_PPT_intro-28.png">
            <a:extLst>
              <a:ext uri="{FF2B5EF4-FFF2-40B4-BE49-F238E27FC236}">
                <a16:creationId xmlns:a16="http://schemas.microsoft.com/office/drawing/2014/main" id="{3A4DBB2C-C52E-B649-902C-70A5F7DB98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genet.org/" TargetMode="Externa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ng-db.org/" TargetMode="Externa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sparse O2PLS</a:t>
            </a:r>
          </a:p>
          <a:p>
            <a:r>
              <a:rPr lang="en-US" dirty="0"/>
              <a:t>Post-hoc 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250858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5A0BAA7-EC56-D944-AEA1-026EC08C6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8150"/>
          <a:stretch/>
        </p:blipFill>
        <p:spPr>
          <a:xfrm>
            <a:off x="513371" y="1124744"/>
            <a:ext cx="8117259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94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488832" cy="4608512"/>
          </a:xfrm>
        </p:spPr>
        <p:txBody>
          <a:bodyPr/>
          <a:lstStyle/>
          <a:p>
            <a:r>
              <a:rPr lang="nl-NL" dirty="0"/>
              <a:t>String </a:t>
            </a:r>
            <a:r>
              <a:rPr lang="nl-NL" dirty="0" err="1"/>
              <a:t>network</a:t>
            </a:r>
            <a:endParaRPr lang="nl-NL" dirty="0"/>
          </a:p>
          <a:p>
            <a:pPr lvl="1"/>
            <a:r>
              <a:rPr lang="nl-NL" dirty="0"/>
              <a:t>Network of </a:t>
            </a:r>
            <a:r>
              <a:rPr lang="nl-NL" dirty="0" err="1"/>
              <a:t>interactions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/>
              <a:t>7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form a </a:t>
            </a:r>
            <a:r>
              <a:rPr lang="nl-NL" dirty="0" err="1"/>
              <a:t>combined</a:t>
            </a:r>
            <a:r>
              <a:rPr lang="nl-NL" dirty="0"/>
              <a:t> score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likely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link is </a:t>
            </a:r>
            <a:r>
              <a:rPr lang="nl-NL" dirty="0" err="1"/>
              <a:t>biologically</a:t>
            </a:r>
            <a:r>
              <a:rPr lang="nl-NL" dirty="0"/>
              <a:t> relevant?</a:t>
            </a:r>
          </a:p>
          <a:p>
            <a:r>
              <a:rPr lang="nl-NL" dirty="0" err="1"/>
              <a:t>Enrichment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certain</a:t>
            </a:r>
            <a:r>
              <a:rPr lang="nl-NL" dirty="0"/>
              <a:t> pre-</a:t>
            </a:r>
            <a:r>
              <a:rPr lang="nl-NL" dirty="0" err="1"/>
              <a:t>defined</a:t>
            </a:r>
            <a:r>
              <a:rPr lang="nl-NL" dirty="0"/>
              <a:t> gene </a:t>
            </a:r>
            <a:r>
              <a:rPr lang="nl-NL" dirty="0" err="1"/>
              <a:t>categories</a:t>
            </a:r>
            <a:r>
              <a:rPr lang="nl-NL" dirty="0"/>
              <a:t> </a:t>
            </a:r>
            <a:r>
              <a:rPr lang="nl-NL" dirty="0" err="1"/>
              <a:t>overrepresented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gene list? 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types of </a:t>
            </a:r>
            <a:r>
              <a:rPr lang="nl-NL" dirty="0" err="1"/>
              <a:t>categories</a:t>
            </a:r>
            <a:r>
              <a:rPr lang="nl-NL" dirty="0"/>
              <a:t> (</a:t>
            </a:r>
            <a:r>
              <a:rPr lang="nl-NL" dirty="0" err="1"/>
              <a:t>experimental</a:t>
            </a:r>
            <a:r>
              <a:rPr lang="nl-NL" dirty="0"/>
              <a:t>, </a:t>
            </a:r>
            <a:r>
              <a:rPr lang="nl-NL" dirty="0" err="1"/>
              <a:t>text-mining</a:t>
            </a:r>
            <a:r>
              <a:rPr lang="nl-NL" dirty="0"/>
              <a:t>,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762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24FDC-1662-9E41-BC06-03A747CD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48" y="1606801"/>
            <a:ext cx="6389104" cy="5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A2B3-5911-974A-8B29-26EE9BEA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8" y="994107"/>
            <a:ext cx="6804644" cy="5460727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34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3163-0AFA-3749-8152-36845779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OmicsPLS to String-DB workflow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F846DA-C582-2C43-8911-D6D33DF98C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457172"/>
              </p:ext>
            </p:extLst>
          </p:nvPr>
        </p:nvGraphicFramePr>
        <p:xfrm>
          <a:off x="395536" y="980728"/>
          <a:ext cx="8353425" cy="550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615F8-D8E3-7340-AAEE-C3087A12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3C2BC4-3296-1D40-A765-F1F8B33AA585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73049-786A-6345-930C-4761F7A81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395" y="827842"/>
            <a:ext cx="1168294" cy="277130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FEB05-CAB9-6C4A-A4D5-AF32358C15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681" t="14881" r="41591" b="60394"/>
          <a:stretch/>
        </p:blipFill>
        <p:spPr>
          <a:xfrm>
            <a:off x="6300192" y="2555030"/>
            <a:ext cx="1971084" cy="208823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1D51C-8D1C-6249-8DFC-50D3B12E7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62" r="45922" b="48115"/>
          <a:stretch/>
        </p:blipFill>
        <p:spPr>
          <a:xfrm>
            <a:off x="179512" y="4097615"/>
            <a:ext cx="2842321" cy="25333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7774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gene enrichment tool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632848" cy="4608512"/>
          </a:xfrm>
        </p:spPr>
        <p:txBody>
          <a:bodyPr/>
          <a:lstStyle/>
          <a:p>
            <a:r>
              <a:rPr lang="en-GB" dirty="0"/>
              <a:t>In the exercises we will also consider </a:t>
            </a:r>
            <a:r>
              <a:rPr lang="en-GB" dirty="0" err="1"/>
              <a:t>DisGeNet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 database of gene-disease associations</a:t>
            </a:r>
          </a:p>
          <a:p>
            <a:pPr lvl="1"/>
            <a:r>
              <a:rPr lang="en-GB" dirty="0"/>
              <a:t>Contains information about potential links between gene sets and diseases</a:t>
            </a:r>
          </a:p>
          <a:p>
            <a:pPr lvl="1"/>
            <a:r>
              <a:rPr lang="en-GB" dirty="0">
                <a:hlinkClick r:id="rId2"/>
              </a:rPr>
              <a:t>https://www.disgenet.org/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Also available as an R package for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322375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sparse O2PLS</a:t>
            </a:r>
          </a:p>
          <a:p>
            <a:r>
              <a:rPr lang="en-US" dirty="0"/>
              <a:t>Post-hoc 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38026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 go2pls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genes</a:t>
            </a:r>
            <a:endParaRPr lang="nl-NL" dirty="0"/>
          </a:p>
          <a:p>
            <a:r>
              <a:rPr lang="nl-NL" dirty="0" err="1"/>
              <a:t>Genes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annotation</a:t>
            </a:r>
            <a:endParaRPr lang="nl-NL" dirty="0"/>
          </a:p>
          <a:p>
            <a:pPr lvl="1"/>
            <a:r>
              <a:rPr lang="nl-NL" dirty="0" err="1"/>
              <a:t>Categories</a:t>
            </a:r>
            <a:endParaRPr lang="nl-NL" dirty="0"/>
          </a:p>
          <a:p>
            <a:r>
              <a:rPr lang="nl-NL" dirty="0" err="1"/>
              <a:t>Enrichment</a:t>
            </a:r>
            <a:r>
              <a:rPr lang="nl-NL" dirty="0"/>
              <a:t> in gene list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bioinformatics</a:t>
            </a:r>
            <a:r>
              <a:rPr lang="nl-NL" dirty="0"/>
              <a:t> databases</a:t>
            </a:r>
          </a:p>
          <a:p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enrichment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48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6436940" cy="4176464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integration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OmicsPLS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methylation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glycomics datasets,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genes</a:t>
            </a:r>
            <a:r>
              <a:rPr lang="nl-NL" dirty="0"/>
              <a:t> </a:t>
            </a:r>
            <a:r>
              <a:rPr lang="nl-NL" dirty="0" err="1"/>
              <a:t>selected</a:t>
            </a:r>
            <a:endParaRPr lang="nl-NL" dirty="0"/>
          </a:p>
          <a:p>
            <a:r>
              <a:rPr lang="nl-NL" dirty="0"/>
              <a:t>These </a:t>
            </a:r>
            <a:r>
              <a:rPr lang="nl-NL" dirty="0" err="1"/>
              <a:t>genes</a:t>
            </a:r>
            <a:r>
              <a:rPr lang="nl-NL" dirty="0"/>
              <a:t> are important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consider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 err="1"/>
              <a:t>What</a:t>
            </a:r>
            <a:r>
              <a:rPr lang="nl-NL" b="1" dirty="0"/>
              <a:t> do </a:t>
            </a:r>
            <a:r>
              <a:rPr lang="nl-NL" b="1" dirty="0" err="1"/>
              <a:t>they</a:t>
            </a:r>
            <a:r>
              <a:rPr lang="nl-NL" b="1" dirty="0"/>
              <a:t> </a:t>
            </a:r>
            <a:r>
              <a:rPr lang="nl-NL" b="1" dirty="0" err="1"/>
              <a:t>tell</a:t>
            </a:r>
            <a:r>
              <a:rPr lang="nl-NL" b="1" dirty="0"/>
              <a:t> </a:t>
            </a:r>
            <a:r>
              <a:rPr lang="nl-NL" b="1" dirty="0" err="1"/>
              <a:t>us</a:t>
            </a:r>
            <a:r>
              <a:rPr lang="nl-NL" b="1" dirty="0"/>
              <a:t>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32131D-1484-F140-B597-6CCBB48C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40" y="1485900"/>
            <a:ext cx="1638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and their meaning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nl-NL" dirty="0"/>
              <a:t>Vast </a:t>
            </a:r>
            <a:r>
              <a:rPr lang="nl-NL" dirty="0" err="1"/>
              <a:t>amount</a:t>
            </a:r>
            <a:r>
              <a:rPr lang="nl-NL" dirty="0"/>
              <a:t> of information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 err="1"/>
              <a:t>Functionality</a:t>
            </a:r>
            <a:r>
              <a:rPr lang="nl-NL" dirty="0"/>
              <a:t>, </a:t>
            </a:r>
            <a:r>
              <a:rPr lang="nl-NL" dirty="0" err="1"/>
              <a:t>location</a:t>
            </a:r>
            <a:r>
              <a:rPr lang="nl-NL" dirty="0"/>
              <a:t>, </a:t>
            </a:r>
            <a:r>
              <a:rPr lang="nl-NL" dirty="0" err="1"/>
              <a:t>interactions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bioinformatics</a:t>
            </a:r>
            <a:r>
              <a:rPr lang="nl-NL" dirty="0"/>
              <a:t> tools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organize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</a:t>
            </a:r>
          </a:p>
          <a:p>
            <a:r>
              <a:rPr lang="nl-NL" dirty="0" err="1"/>
              <a:t>Apply</a:t>
            </a:r>
            <a:r>
              <a:rPr lang="nl-NL" dirty="0"/>
              <a:t> these tools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genes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80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tools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en-GB" dirty="0"/>
              <a:t>String-DB database</a:t>
            </a:r>
          </a:p>
          <a:p>
            <a:pPr lvl="1"/>
            <a:r>
              <a:rPr lang="en-GB" dirty="0"/>
              <a:t>A collection of gene-gene interactions based on several sources of evidence</a:t>
            </a:r>
          </a:p>
          <a:p>
            <a:pPr lvl="1"/>
            <a:r>
              <a:rPr lang="en-GB" dirty="0">
                <a:hlinkClick r:id="rId2"/>
              </a:rPr>
              <a:t>https://string-db.org/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Also available as an R package for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39114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input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Open website, go </a:t>
            </a:r>
            <a:r>
              <a:rPr lang="nl-NL" dirty="0" err="1"/>
              <a:t>to</a:t>
            </a:r>
            <a:r>
              <a:rPr lang="nl-NL" dirty="0"/>
              <a:t> multiple proteins</a:t>
            </a:r>
          </a:p>
          <a:p>
            <a:pPr marL="901221" lvl="1" indent="-514350">
              <a:buFont typeface="+mj-lt"/>
              <a:buAutoNum type="arabicPeriod"/>
            </a:pP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list, click on #1</a:t>
            </a:r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Input list of </a:t>
            </a:r>
            <a:r>
              <a:rPr lang="nl-NL" dirty="0" err="1"/>
              <a:t>names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organism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</a:t>
            </a:r>
            <a:r>
              <a:rPr lang="nl-NL" dirty="0" err="1"/>
              <a:t>the</a:t>
            </a:r>
            <a:r>
              <a:rPr lang="nl-NL" dirty="0"/>
              <a:t> gene list </a:t>
            </a:r>
            <a:r>
              <a:rPr lang="nl-NL" dirty="0" err="1"/>
              <a:t>and</a:t>
            </a:r>
            <a:r>
              <a:rPr lang="nl-NL" dirty="0"/>
              <a:t> continue 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gene list </a:t>
            </a:r>
            <a:r>
              <a:rPr lang="nl-NL" dirty="0" err="1"/>
              <a:t>appears</a:t>
            </a:r>
            <a:endParaRPr lang="nl-NL" dirty="0"/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Interactive,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clickable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basic </a:t>
            </a:r>
            <a:r>
              <a:rPr lang="nl-NL" dirty="0" err="1"/>
              <a:t>settings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Most important: </a:t>
            </a:r>
            <a:r>
              <a:rPr lang="nl-NL" dirty="0" err="1"/>
              <a:t>Interaction</a:t>
            </a:r>
            <a:r>
              <a:rPr lang="nl-NL" dirty="0"/>
              <a:t>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confidence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421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F5317-0AAB-F640-A67A-752FD3E85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 b="1746"/>
          <a:stretch/>
        </p:blipFill>
        <p:spPr>
          <a:xfrm>
            <a:off x="395536" y="1158868"/>
            <a:ext cx="7613336" cy="5289558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48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06CB83-12E2-9D49-B032-49E52BE4D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"/>
          <a:stretch/>
        </p:blipFill>
        <p:spPr>
          <a:xfrm>
            <a:off x="458554" y="1124744"/>
            <a:ext cx="8359830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4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A90509-9C85-4149-B5BA-FADCB48D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073"/>
          <a:stretch/>
        </p:blipFill>
        <p:spPr>
          <a:xfrm>
            <a:off x="517554" y="1124744"/>
            <a:ext cx="8108893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4625409"/>
      </p:ext>
    </p:extLst>
  </p:cSld>
  <p:clrMapOvr>
    <a:masterClrMapping/>
  </p:clrMapOvr>
</p:sld>
</file>

<file path=ppt/theme/theme1.xml><?xml version="1.0" encoding="utf-8"?>
<a:theme xmlns:a="http://schemas.openxmlformats.org/drawingml/2006/main" name="17_Standaardthem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9_UMCU_PPT_V1">
  <a:themeElements>
    <a:clrScheme name="Aangepast 2">
      <a:dk1>
        <a:srgbClr val="1C1C1C"/>
      </a:dk1>
      <a:lt1>
        <a:sysClr val="window" lastClr="FFFFFF"/>
      </a:lt1>
      <a:dk2>
        <a:srgbClr val="1961AB"/>
      </a:dk2>
      <a:lt2>
        <a:srgbClr val="EEECE1"/>
      </a:lt2>
      <a:accent1>
        <a:srgbClr val="2526A9"/>
      </a:accent1>
      <a:accent2>
        <a:srgbClr val="D0103A"/>
      </a:accent2>
      <a:accent3>
        <a:srgbClr val="79B829"/>
      </a:accent3>
      <a:accent4>
        <a:srgbClr val="0F84C9"/>
      </a:accent4>
      <a:accent5>
        <a:srgbClr val="FF6319"/>
      </a:accent5>
      <a:accent6>
        <a:srgbClr val="B7B1A9"/>
      </a:accent6>
      <a:hlink>
        <a:srgbClr val="2526A9"/>
      </a:hlink>
      <a:folHlink>
        <a:srgbClr val="B7B1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10930</TotalTime>
  <Words>402</Words>
  <Application>Microsoft Macintosh PowerPoint</Application>
  <PresentationFormat>On-screen Show (4:3)</PresentationFormat>
  <Paragraphs>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Myriad Pro</vt:lpstr>
      <vt:lpstr>Segoe UI</vt:lpstr>
      <vt:lpstr>UMC Frutiger</vt:lpstr>
      <vt:lpstr>17_Standaardthema</vt:lpstr>
      <vt:lpstr>9_UMCU_PPT_V1</vt:lpstr>
      <vt:lpstr>Part 1: overview</vt:lpstr>
      <vt:lpstr>Overview </vt:lpstr>
      <vt:lpstr>Background</vt:lpstr>
      <vt:lpstr>Genes and their meaning </vt:lpstr>
      <vt:lpstr>Bioinformatics tools</vt:lpstr>
      <vt:lpstr>String-DB: input</vt:lpstr>
      <vt:lpstr>String-DB: input and output</vt:lpstr>
      <vt:lpstr>String-DB: input and output</vt:lpstr>
      <vt:lpstr>String-DB: input and output</vt:lpstr>
      <vt:lpstr>String-DB: input and output</vt:lpstr>
      <vt:lpstr>String-DB: output</vt:lpstr>
      <vt:lpstr>String-DB: output</vt:lpstr>
      <vt:lpstr>String-DB: input and output</vt:lpstr>
      <vt:lpstr>OmicsPLS to String-DB workflow</vt:lpstr>
      <vt:lpstr>Another gene enrichment tool</vt:lpstr>
      <vt:lpstr>Part 1: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Jonge, J. de</dc:creator>
  <cp:lastModifiedBy>S el Bouhaddani</cp:lastModifiedBy>
  <cp:revision>349</cp:revision>
  <cp:lastPrinted>2012-03-19T06:06:08Z</cp:lastPrinted>
  <dcterms:created xsi:type="dcterms:W3CDTF">2010-12-13T14:54:46Z</dcterms:created>
  <dcterms:modified xsi:type="dcterms:W3CDTF">2021-06-17T12:58:47Z</dcterms:modified>
</cp:coreProperties>
</file>